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8" r:id="rId20"/>
    <p:sldId id="279" r:id="rId21"/>
    <p:sldId id="275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gF9PJ10jdosuqOTW5OXoaeytOV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2" name="Google Shape;37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de de Título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27" descr="\\DROBO-FS\QuickDrops\JB\PPTX NG\Droplets\LightingOverlay.png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27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</p:grpSpPr>
        <p:sp>
          <p:nvSpPr>
            <p:cNvPr id="59" name="Google Shape;59;p27"/>
            <p:cNvSpPr/>
            <p:nvPr/>
          </p:nvSpPr>
          <p:spPr>
            <a:xfrm>
              <a:off x="1209675" y="4763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7"/>
            <p:cNvSpPr/>
            <p:nvPr/>
          </p:nvSpPr>
          <p:spPr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7"/>
            <p:cNvSpPr/>
            <p:nvPr/>
          </p:nvSpPr>
          <p:spPr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7"/>
            <p:cNvSpPr/>
            <p:nvPr/>
          </p:nvSpPr>
          <p:spPr>
            <a:xfrm>
              <a:off x="414338" y="9525"/>
              <a:ext cx="28575" cy="448151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7"/>
            <p:cNvSpPr/>
            <p:nvPr/>
          </p:nvSpPr>
          <p:spPr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7"/>
            <p:cNvSpPr/>
            <p:nvPr/>
          </p:nvSpPr>
          <p:spPr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5" name="Google Shape;65;p27"/>
            <p:cNvSpPr/>
            <p:nvPr/>
          </p:nvSpPr>
          <p:spPr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l" t="t" r="r" b="b"/>
              <a:pathLst>
                <a:path w="237" h="1135" extrusionOk="0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6" name="Google Shape;66;p27"/>
            <p:cNvSpPr/>
            <p:nvPr/>
          </p:nvSpPr>
          <p:spPr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7"/>
            <p:cNvSpPr/>
            <p:nvPr/>
          </p:nvSpPr>
          <p:spPr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8" name="Google Shape;68;p27"/>
            <p:cNvSpPr/>
            <p:nvPr/>
          </p:nvSpPr>
          <p:spPr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69" name="Google Shape;69;p27"/>
            <p:cNvSpPr/>
            <p:nvPr/>
          </p:nvSpPr>
          <p:spPr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7"/>
            <p:cNvSpPr/>
            <p:nvPr/>
          </p:nvSpPr>
          <p:spPr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7"/>
            <p:cNvSpPr/>
            <p:nvPr/>
          </p:nvSpPr>
          <p:spPr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l" t="t" r="r" b="b"/>
              <a:pathLst>
                <a:path w="264" h="329" extrusionOk="0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2" name="Google Shape;72;p27"/>
            <p:cNvSpPr/>
            <p:nvPr/>
          </p:nvSpPr>
          <p:spPr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l" t="t" r="r" b="b"/>
              <a:pathLst>
                <a:path w="34" h="31" extrusionOk="0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7"/>
            <p:cNvSpPr/>
            <p:nvPr/>
          </p:nvSpPr>
          <p:spPr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4" name="Google Shape;74;p27"/>
            <p:cNvSpPr/>
            <p:nvPr/>
          </p:nvSpPr>
          <p:spPr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7"/>
            <p:cNvSpPr/>
            <p:nvPr/>
          </p:nvSpPr>
          <p:spPr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7"/>
            <p:cNvSpPr/>
            <p:nvPr/>
          </p:nvSpPr>
          <p:spPr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l" t="t" r="r" b="b"/>
              <a:pathLst>
                <a:path w="213" h="766" extrusionOk="0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7" name="Google Shape;77;p27"/>
            <p:cNvSpPr/>
            <p:nvPr/>
          </p:nvSpPr>
          <p:spPr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7"/>
            <p:cNvSpPr/>
            <p:nvPr/>
          </p:nvSpPr>
          <p:spPr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7"/>
            <p:cNvSpPr/>
            <p:nvPr/>
          </p:nvSpPr>
          <p:spPr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l" t="t" r="r" b="b"/>
              <a:pathLst>
                <a:path w="84" h="168" extrusionOk="0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0" name="Google Shape;80;p27"/>
            <p:cNvSpPr/>
            <p:nvPr/>
          </p:nvSpPr>
          <p:spPr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7"/>
            <p:cNvSpPr/>
            <p:nvPr/>
          </p:nvSpPr>
          <p:spPr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l" t="t" r="r" b="b"/>
              <a:pathLst>
                <a:path w="84" h="170" extrusionOk="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2" name="Google Shape;82;p27"/>
            <p:cNvSpPr/>
            <p:nvPr/>
          </p:nvSpPr>
          <p:spPr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7"/>
            <p:cNvSpPr/>
            <p:nvPr/>
          </p:nvSpPr>
          <p:spPr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l" t="t" r="r" b="b"/>
              <a:pathLst>
                <a:path w="195" h="982" extrusionOk="0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4" name="Google Shape;84;p27"/>
            <p:cNvSpPr/>
            <p:nvPr/>
          </p:nvSpPr>
          <p:spPr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7"/>
            <p:cNvSpPr/>
            <p:nvPr/>
          </p:nvSpPr>
          <p:spPr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l" t="t" r="r" b="b"/>
              <a:pathLst>
                <a:path w="192" h="1120" extrusionOk="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6" name="Google Shape;86;p27"/>
            <p:cNvSpPr/>
            <p:nvPr/>
          </p:nvSpPr>
          <p:spPr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7"/>
            <p:cNvSpPr/>
            <p:nvPr/>
          </p:nvSpPr>
          <p:spPr>
            <a:xfrm>
              <a:off x="642938" y="6610350"/>
              <a:ext cx="23813" cy="242888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7"/>
            <p:cNvSpPr/>
            <p:nvPr/>
          </p:nvSpPr>
          <p:spPr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7"/>
            <p:cNvSpPr/>
            <p:nvPr/>
          </p:nvSpPr>
          <p:spPr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l" t="t" r="r" b="b"/>
              <a:pathLst>
                <a:path w="120" h="291" extrusionOk="0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0" name="Google Shape;90;p27"/>
            <p:cNvSpPr/>
            <p:nvPr/>
          </p:nvSpPr>
          <p:spPr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l" t="t" r="r" b="b"/>
              <a:pathLst>
                <a:path w="135" h="476" extrusionOk="0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1" name="Google Shape;91;p27"/>
            <p:cNvSpPr/>
            <p:nvPr/>
          </p:nvSpPr>
          <p:spPr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7"/>
            <p:cNvSpPr/>
            <p:nvPr/>
          </p:nvSpPr>
          <p:spPr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l" t="t" r="r" b="b"/>
              <a:pathLst>
                <a:path w="402" h="2536" extrusionOk="0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3" name="Google Shape;93;p27"/>
            <p:cNvSpPr/>
            <p:nvPr/>
          </p:nvSpPr>
          <p:spPr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l" t="t" r="r" b="b"/>
              <a:pathLst>
                <a:path w="90" h="300" extrusionOk="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4" name="Google Shape;94;p27"/>
            <p:cNvSpPr/>
            <p:nvPr/>
          </p:nvSpPr>
          <p:spPr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7"/>
            <p:cNvSpPr/>
            <p:nvPr/>
          </p:nvSpPr>
          <p:spPr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l" t="t" r="r" b="b"/>
              <a:pathLst>
                <a:path w="90" h="299" extrusionOk="0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6" name="Google Shape;96;p27"/>
            <p:cNvSpPr/>
            <p:nvPr/>
          </p:nvSpPr>
          <p:spPr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7"/>
            <p:cNvSpPr/>
            <p:nvPr/>
          </p:nvSpPr>
          <p:spPr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l" t="t" r="r" b="b"/>
              <a:pathLst>
                <a:path w="72" h="285" extrusionOk="0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8" name="Google Shape;98;p27"/>
            <p:cNvSpPr/>
            <p:nvPr/>
          </p:nvSpPr>
          <p:spPr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7"/>
            <p:cNvSpPr/>
            <p:nvPr/>
          </p:nvSpPr>
          <p:spPr>
            <a:xfrm>
              <a:off x="1228725" y="4662488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7"/>
            <p:cNvSpPr/>
            <p:nvPr/>
          </p:nvSpPr>
          <p:spPr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l" t="t" r="r" b="b"/>
              <a:pathLst>
                <a:path w="234" h="1135" extrusionOk="0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1" name="Google Shape;101;p27"/>
            <p:cNvSpPr/>
            <p:nvPr/>
          </p:nvSpPr>
          <p:spPr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7"/>
            <p:cNvSpPr/>
            <p:nvPr/>
          </p:nvSpPr>
          <p:spPr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l" t="t" r="r" b="b"/>
              <a:pathLst>
                <a:path w="219" h="1802" extrusionOk="0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3" name="Google Shape;103;p27"/>
            <p:cNvSpPr/>
            <p:nvPr/>
          </p:nvSpPr>
          <p:spPr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7"/>
            <p:cNvSpPr/>
            <p:nvPr/>
          </p:nvSpPr>
          <p:spPr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7"/>
            <p:cNvSpPr/>
            <p:nvPr/>
          </p:nvSpPr>
          <p:spPr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6" name="Google Shape;106;p27"/>
            <p:cNvSpPr/>
            <p:nvPr/>
          </p:nvSpPr>
          <p:spPr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7" name="Google Shape;107;p27"/>
            <p:cNvSpPr/>
            <p:nvPr/>
          </p:nvSpPr>
          <p:spPr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7"/>
            <p:cNvSpPr/>
            <p:nvPr/>
          </p:nvSpPr>
          <p:spPr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7"/>
            <p:cNvSpPr/>
            <p:nvPr/>
          </p:nvSpPr>
          <p:spPr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l" t="t" r="r" b="b"/>
              <a:pathLst>
                <a:path w="264" h="332" extrusionOk="0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0" name="Google Shape;110;p27"/>
            <p:cNvSpPr/>
            <p:nvPr/>
          </p:nvSpPr>
          <p:spPr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l" t="t" r="r" b="b"/>
              <a:pathLst>
                <a:path w="33" h="31" extrusionOk="0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7"/>
            <p:cNvSpPr/>
            <p:nvPr/>
          </p:nvSpPr>
          <p:spPr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l" t="t" r="r" b="b"/>
              <a:pathLst>
                <a:path w="147" h="3215" extrusionOk="0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2" name="Google Shape;112;p27"/>
            <p:cNvSpPr/>
            <p:nvPr/>
          </p:nvSpPr>
          <p:spPr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27"/>
          <p:cNvSpPr txBox="1"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000" cap="none">
                <a:solidFill>
                  <a:schemeClr val="lt2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dt" idx="10"/>
          </p:nvPr>
        </p:nvSpPr>
        <p:spPr>
          <a:xfrm>
            <a:off x="7077511" y="54102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ftr" idx="11"/>
          </p:nvPr>
        </p:nvSpPr>
        <p:spPr>
          <a:xfrm>
            <a:off x="1876424" y="5410201"/>
            <a:ext cx="51248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sldNum" idx="12"/>
          </p:nvPr>
        </p:nvSpPr>
        <p:spPr>
          <a:xfrm>
            <a:off x="9896911" y="5410199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8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8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8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Panorâmica com Legenda">
  <p:cSld name="Foto Panorâmica com Legenda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9"/>
          <p:cNvSpPr txBox="1"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9"/>
          <p:cNvSpPr>
            <a:spLocks noGrp="1"/>
          </p:cNvSpPr>
          <p:nvPr>
            <p:ph type="pic" idx="2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127" name="Google Shape;127;p29"/>
          <p:cNvSpPr txBox="1">
            <a:spLocks noGrp="1"/>
          </p:cNvSpPr>
          <p:nvPr>
            <p:ph type="body" idx="1"/>
          </p:nvPr>
        </p:nvSpPr>
        <p:spPr>
          <a:xfrm>
            <a:off x="1141364" y="5124020"/>
            <a:ext cx="9910859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28" name="Google Shape;128;p29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9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0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0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0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1"/>
          <p:cNvSpPr txBox="1"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body" idx="2"/>
          </p:nvPr>
        </p:nvSpPr>
        <p:spPr>
          <a:xfrm>
            <a:off x="1141410" y="3073397"/>
            <a:ext cx="4878391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body" idx="3"/>
          </p:nvPr>
        </p:nvSpPr>
        <p:spPr>
          <a:xfrm>
            <a:off x="6400808" y="2249485"/>
            <a:ext cx="46466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body" idx="4"/>
          </p:nvPr>
        </p:nvSpPr>
        <p:spPr>
          <a:xfrm>
            <a:off x="6172200" y="3073397"/>
            <a:ext cx="4875210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1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1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2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body" idx="1"/>
          </p:nvPr>
        </p:nvSpPr>
        <p:spPr>
          <a:xfrm>
            <a:off x="1141410" y="2249486"/>
            <a:ext cx="487838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body" idx="2"/>
          </p:nvPr>
        </p:nvSpPr>
        <p:spPr>
          <a:xfrm>
            <a:off x="6172200" y="2249486"/>
            <a:ext cx="4875211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3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4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4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5"/>
          <p:cNvSpPr txBox="1"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5"/>
          <p:cNvSpPr txBox="1">
            <a:spLocks noGrp="1"/>
          </p:cNvSpPr>
          <p:nvPr>
            <p:ph type="body" idx="1"/>
          </p:nvPr>
        </p:nvSpPr>
        <p:spPr>
          <a:xfrm>
            <a:off x="5156200" y="592666"/>
            <a:ext cx="5891209" cy="519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35"/>
          <p:cNvSpPr txBox="1">
            <a:spLocks noGrp="1"/>
          </p:cNvSpPr>
          <p:nvPr>
            <p:ph type="body" idx="2"/>
          </p:nvPr>
        </p:nvSpPr>
        <p:spPr>
          <a:xfrm>
            <a:off x="1146705" y="2249486"/>
            <a:ext cx="3856037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66" name="Google Shape;166;p35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5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5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6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6"/>
          <p:cNvSpPr>
            <a:spLocks noGrp="1"/>
          </p:cNvSpPr>
          <p:nvPr>
            <p:ph type="pic" idx="2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172" name="Google Shape;172;p36"/>
          <p:cNvSpPr txBox="1">
            <a:spLocks noGrp="1"/>
          </p:cNvSpPr>
          <p:nvPr>
            <p:ph type="body" idx="1"/>
          </p:nvPr>
        </p:nvSpPr>
        <p:spPr>
          <a:xfrm>
            <a:off x="1141410" y="2249486"/>
            <a:ext cx="5934511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73" name="Google Shape;173;p36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6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6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Legenda">
  <p:cSld name="Título e Legenda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7"/>
          <p:cNvSpPr txBox="1"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7"/>
          <p:cNvSpPr txBox="1">
            <a:spLocks noGrp="1"/>
          </p:cNvSpPr>
          <p:nvPr>
            <p:ph type="body" idx="1"/>
          </p:nvPr>
        </p:nvSpPr>
        <p:spPr>
          <a:xfrm>
            <a:off x="1141410" y="4419599"/>
            <a:ext cx="9904459" cy="13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79" name="Google Shape;179;p37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7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7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ção com Legenda">
  <p:cSld name="Citação com Legenda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8"/>
          <p:cNvSpPr txBox="1"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8"/>
          <p:cNvSpPr txBox="1">
            <a:spLocks noGrp="1"/>
          </p:cNvSpPr>
          <p:nvPr>
            <p:ph type="body" idx="1"/>
          </p:nvPr>
        </p:nvSpPr>
        <p:spPr>
          <a:xfrm>
            <a:off x="1720644" y="3365557"/>
            <a:ext cx="8752299" cy="54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85" name="Google Shape;185;p38"/>
          <p:cNvSpPr txBox="1">
            <a:spLocks noGrp="1"/>
          </p:cNvSpPr>
          <p:nvPr>
            <p:ph type="body" idx="2"/>
          </p:nvPr>
        </p:nvSpPr>
        <p:spPr>
          <a:xfrm>
            <a:off x="1141411" y="4309919"/>
            <a:ext cx="9906002" cy="148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86" name="Google Shape;186;p38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8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8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89" name="Google Shape;189;p38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pt-BR" sz="8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90" name="Google Shape;190;p38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lang="pt-BR" sz="8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rtão de Nome">
  <p:cSld name="Cartão de Nome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9"/>
          <p:cNvSpPr txBox="1"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9"/>
          <p:cNvSpPr txBox="1">
            <a:spLocks noGrp="1"/>
          </p:cNvSpPr>
          <p:nvPr>
            <p:ph type="body" idx="1"/>
          </p:nvPr>
        </p:nvSpPr>
        <p:spPr>
          <a:xfrm>
            <a:off x="1141364" y="4657655"/>
            <a:ext cx="9904505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>
            <a:endParaRPr/>
          </a:p>
        </p:txBody>
      </p:sp>
      <p:sp>
        <p:nvSpPr>
          <p:cNvPr id="194" name="Google Shape;194;p39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9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9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nas">
  <p:cSld name="3 Colunas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0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0"/>
          <p:cNvSpPr txBox="1"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0" name="Google Shape;200;p40"/>
          <p:cNvSpPr txBox="1">
            <a:spLocks noGrp="1"/>
          </p:cNvSpPr>
          <p:nvPr>
            <p:ph type="body" idx="2"/>
          </p:nvPr>
        </p:nvSpPr>
        <p:spPr>
          <a:xfrm>
            <a:off x="1127918" y="3360263"/>
            <a:ext cx="3208735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1" name="Google Shape;201;p40"/>
          <p:cNvSpPr txBox="1">
            <a:spLocks noGrp="1"/>
          </p:cNvSpPr>
          <p:nvPr>
            <p:ph type="body" idx="3"/>
          </p:nvPr>
        </p:nvSpPr>
        <p:spPr>
          <a:xfrm>
            <a:off x="4514766" y="2677635"/>
            <a:ext cx="318438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2" name="Google Shape;202;p40"/>
          <p:cNvSpPr txBox="1">
            <a:spLocks noGrp="1"/>
          </p:cNvSpPr>
          <p:nvPr>
            <p:ph type="body" idx="4"/>
          </p:nvPr>
        </p:nvSpPr>
        <p:spPr>
          <a:xfrm>
            <a:off x="4504213" y="3363435"/>
            <a:ext cx="3195830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3" name="Google Shape;203;p40"/>
          <p:cNvSpPr txBox="1">
            <a:spLocks noGrp="1"/>
          </p:cNvSpPr>
          <p:nvPr>
            <p:ph type="body" idx="5"/>
          </p:nvPr>
        </p:nvSpPr>
        <p:spPr>
          <a:xfrm>
            <a:off x="7852442" y="2674463"/>
            <a:ext cx="3194968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04" name="Google Shape;204;p40"/>
          <p:cNvSpPr txBox="1">
            <a:spLocks noGrp="1"/>
          </p:cNvSpPr>
          <p:nvPr>
            <p:ph type="body" idx="6"/>
          </p:nvPr>
        </p:nvSpPr>
        <p:spPr>
          <a:xfrm>
            <a:off x="7852442" y="3360263"/>
            <a:ext cx="3194968" cy="24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05" name="Google Shape;205;p40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40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0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nas de Imagem">
  <p:cSld name="3 Colunas de Imagem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1"/>
          <p:cNvSpPr txBox="1"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1"/>
          <p:cNvSpPr txBox="1"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41"/>
          <p:cNvSpPr>
            <a:spLocks noGrp="1"/>
          </p:cNvSpPr>
          <p:nvPr>
            <p:ph type="pic" idx="2"/>
          </p:nvPr>
        </p:nvSpPr>
        <p:spPr>
          <a:xfrm>
            <a:off x="1141413" y="2666998"/>
            <a:ext cx="319524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12" name="Google Shape;212;p41"/>
          <p:cNvSpPr txBox="1">
            <a:spLocks noGrp="1"/>
          </p:cNvSpPr>
          <p:nvPr>
            <p:ph type="body" idx="3"/>
          </p:nvPr>
        </p:nvSpPr>
        <p:spPr>
          <a:xfrm>
            <a:off x="1141413" y="4980858"/>
            <a:ext cx="3195240" cy="81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3" name="Google Shape;213;p41"/>
          <p:cNvSpPr txBox="1">
            <a:spLocks noGrp="1"/>
          </p:cNvSpPr>
          <p:nvPr>
            <p:ph type="body" idx="4"/>
          </p:nvPr>
        </p:nvSpPr>
        <p:spPr>
          <a:xfrm>
            <a:off x="4489053" y="4404596"/>
            <a:ext cx="32004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41"/>
          <p:cNvSpPr>
            <a:spLocks noGrp="1"/>
          </p:cNvSpPr>
          <p:nvPr>
            <p:ph type="pic" idx="5"/>
          </p:nvPr>
        </p:nvSpPr>
        <p:spPr>
          <a:xfrm>
            <a:off x="4489053" y="2666998"/>
            <a:ext cx="319894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15" name="Google Shape;215;p41"/>
          <p:cNvSpPr txBox="1">
            <a:spLocks noGrp="1"/>
          </p:cNvSpPr>
          <p:nvPr>
            <p:ph type="body" idx="6"/>
          </p:nvPr>
        </p:nvSpPr>
        <p:spPr>
          <a:xfrm>
            <a:off x="4487593" y="4980857"/>
            <a:ext cx="3200400" cy="81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6" name="Google Shape;216;p41"/>
          <p:cNvSpPr txBox="1">
            <a:spLocks noGrp="1"/>
          </p:cNvSpPr>
          <p:nvPr>
            <p:ph type="body" idx="7"/>
          </p:nvPr>
        </p:nvSpPr>
        <p:spPr>
          <a:xfrm>
            <a:off x="7852567" y="4404595"/>
            <a:ext cx="319074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41"/>
          <p:cNvSpPr>
            <a:spLocks noGrp="1"/>
          </p:cNvSpPr>
          <p:nvPr>
            <p:ph type="pic" idx="8"/>
          </p:nvPr>
        </p:nvSpPr>
        <p:spPr>
          <a:xfrm>
            <a:off x="7852442" y="2666998"/>
            <a:ext cx="3194969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18" name="Google Shape;218;p41"/>
          <p:cNvSpPr txBox="1">
            <a:spLocks noGrp="1"/>
          </p:cNvSpPr>
          <p:nvPr>
            <p:ph type="body" idx="9"/>
          </p:nvPr>
        </p:nvSpPr>
        <p:spPr>
          <a:xfrm>
            <a:off x="7852442" y="4980854"/>
            <a:ext cx="3194968" cy="81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>
            <a:endParaRPr/>
          </a:p>
        </p:txBody>
      </p:sp>
      <p:sp>
        <p:nvSpPr>
          <p:cNvPr id="219" name="Google Shape;219;p41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1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1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2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42"/>
          <p:cNvSpPr txBox="1">
            <a:spLocks noGrp="1"/>
          </p:cNvSpPr>
          <p:nvPr>
            <p:ph type="body" idx="1"/>
          </p:nvPr>
        </p:nvSpPr>
        <p:spPr>
          <a:xfrm rot="5400000">
            <a:off x="4323555" y="-932655"/>
            <a:ext cx="3541714" cy="990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42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2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42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3"/>
          <p:cNvSpPr txBox="1">
            <a:spLocks noGrp="1"/>
          </p:cNvSpPr>
          <p:nvPr>
            <p:ph type="title"/>
          </p:nvPr>
        </p:nvSpPr>
        <p:spPr>
          <a:xfrm rot="5400000">
            <a:off x="7454105" y="2197894"/>
            <a:ext cx="5181601" cy="2005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43"/>
          <p:cNvSpPr txBox="1">
            <a:spLocks noGrp="1"/>
          </p:cNvSpPr>
          <p:nvPr>
            <p:ph type="body" idx="1"/>
          </p:nvPr>
        </p:nvSpPr>
        <p:spPr>
          <a:xfrm rot="5400000">
            <a:off x="2424905" y="-673895"/>
            <a:ext cx="5181601" cy="77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43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3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3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6" descr="\\DROBO-FS\QuickDrops\JB\PPTX NG\Droplets\LightingOverlay.png"/>
          <p:cNvPicPr preferRelativeResize="0"/>
          <p:nvPr/>
        </p:nvPicPr>
        <p:blipFill rotWithShape="1">
          <a:blip r:embed="rId20">
            <a:alphaModFix amt="30000"/>
          </a:blip>
          <a:srcRect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26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" name="Google Shape;12;p26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</p:grpSpPr>
          <p:sp>
            <p:nvSpPr>
              <p:cNvPr id="13" name="Google Shape;13;p26"/>
              <p:cNvSpPr/>
              <p:nvPr/>
            </p:nvSpPr>
            <p:spPr>
              <a:xfrm>
                <a:off x="114300" y="4763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6"/>
              <p:cNvSpPr/>
              <p:nvPr/>
            </p:nvSpPr>
            <p:spPr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6"/>
              <p:cNvSpPr/>
              <p:nvPr/>
            </p:nvSpPr>
            <p:spPr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6"/>
              <p:cNvSpPr/>
              <p:nvPr/>
            </p:nvSpPr>
            <p:spPr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41" extrusionOk="0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7" name="Google Shape;17;p26"/>
              <p:cNvSpPr/>
              <p:nvPr/>
            </p:nvSpPr>
            <p:spPr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6"/>
              <p:cNvSpPr/>
              <p:nvPr/>
            </p:nvSpPr>
            <p:spPr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901" extrusionOk="0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9" name="Google Shape;19;p26"/>
              <p:cNvSpPr/>
              <p:nvPr/>
            </p:nvSpPr>
            <p:spPr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0" name="Google Shape;20;p26"/>
              <p:cNvSpPr/>
              <p:nvPr/>
            </p:nvSpPr>
            <p:spPr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6"/>
              <p:cNvSpPr/>
              <p:nvPr/>
            </p:nvSpPr>
            <p:spPr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6"/>
              <p:cNvSpPr/>
              <p:nvPr/>
            </p:nvSpPr>
            <p:spPr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66" h="332" extrusionOk="0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3" name="Google Shape;23;p26"/>
              <p:cNvSpPr/>
              <p:nvPr/>
            </p:nvSpPr>
            <p:spPr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4" h="31" extrusionOk="0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4" name="Google Shape;24;p26"/>
              <p:cNvCxnSpPr/>
              <p:nvPr/>
            </p:nvCxnSpPr>
            <p:spPr>
              <a:xfrm>
                <a:off x="-4763" y="9525"/>
                <a:ext cx="0" cy="0"/>
              </a:xfrm>
              <a:prstGeom prst="straightConnector1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25" name="Google Shape;25;p26"/>
              <p:cNvSpPr/>
              <p:nvPr/>
            </p:nvSpPr>
            <p:spPr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78" h="80" extrusionOk="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6" name="Google Shape;26;p26"/>
              <p:cNvSpPr/>
              <p:nvPr/>
            </p:nvSpPr>
            <p:spPr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93" h="303" extrusionOk="0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7" name="Google Shape;27;p26"/>
              <p:cNvSpPr/>
              <p:nvPr/>
            </p:nvSpPr>
            <p:spPr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90" h="300" extrusionOk="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8" name="Google Shape;28;p26"/>
              <p:cNvSpPr/>
              <p:nvPr/>
            </p:nvSpPr>
            <p:spPr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6"/>
              <p:cNvSpPr/>
              <p:nvPr/>
            </p:nvSpPr>
            <p:spPr>
              <a:xfrm>
                <a:off x="133350" y="4662488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6"/>
              <p:cNvSpPr/>
              <p:nvPr/>
            </p:nvSpPr>
            <p:spPr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35" extrusionOk="0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1" name="Google Shape;31;p26"/>
              <p:cNvSpPr/>
              <p:nvPr/>
            </p:nvSpPr>
            <p:spPr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6"/>
              <p:cNvSpPr/>
              <p:nvPr/>
            </p:nvSpPr>
            <p:spPr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l" t="t" r="r" b="b"/>
                <a:pathLst>
                  <a:path w="54" h="766" extrusionOk="0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3" name="Google Shape;33;p26"/>
              <p:cNvSpPr/>
              <p:nvPr/>
            </p:nvSpPr>
            <p:spPr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6"/>
              <p:cNvSpPr/>
              <p:nvPr/>
            </p:nvSpPr>
            <p:spPr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l" t="t" r="r" b="b"/>
                <a:pathLst>
                  <a:path w="236" h="898" extrusionOk="0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5" name="Google Shape;35;p26"/>
              <p:cNvSpPr/>
              <p:nvPr/>
            </p:nvSpPr>
            <p:spPr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6" name="Google Shape;36;p26"/>
              <p:cNvSpPr/>
              <p:nvPr/>
            </p:nvSpPr>
            <p:spPr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6"/>
              <p:cNvSpPr/>
              <p:nvPr/>
            </p:nvSpPr>
            <p:spPr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6"/>
              <p:cNvSpPr/>
              <p:nvPr/>
            </p:nvSpPr>
            <p:spPr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6" extrusionOk="0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9" name="Google Shape;39;p26"/>
              <p:cNvSpPr/>
              <p:nvPr/>
            </p:nvSpPr>
            <p:spPr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3" h="31" extrusionOk="0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" name="Google Shape;40;p26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</p:grpSpPr>
          <p:sp>
            <p:nvSpPr>
              <p:cNvPr id="41" name="Google Shape;41;p26"/>
              <p:cNvSpPr/>
              <p:nvPr/>
            </p:nvSpPr>
            <p:spPr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3" extrusionOk="0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2" name="Google Shape;42;p26"/>
              <p:cNvSpPr/>
              <p:nvPr/>
            </p:nvSpPr>
            <p:spPr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33" h="32" extrusionOk="0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6"/>
              <p:cNvSpPr/>
              <p:nvPr/>
            </p:nvSpPr>
            <p:spPr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6"/>
              <p:cNvSpPr/>
              <p:nvPr/>
            </p:nvSpPr>
            <p:spPr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l" t="t" r="r" b="b"/>
                <a:pathLst>
                  <a:path w="188" h="727" extrusionOk="0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5" name="Google Shape;45;p26"/>
              <p:cNvSpPr/>
              <p:nvPr/>
            </p:nvSpPr>
            <p:spPr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3" extrusionOk="0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6"/>
              <p:cNvSpPr/>
              <p:nvPr/>
            </p:nvSpPr>
            <p:spPr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73" extrusionOk="0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7" name="Google Shape;47;p26"/>
              <p:cNvSpPr/>
              <p:nvPr/>
            </p:nvSpPr>
            <p:spPr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6"/>
              <p:cNvSpPr/>
              <p:nvPr/>
            </p:nvSpPr>
            <p:spPr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135" extrusionOk="0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9" name="Google Shape;49;p26"/>
              <p:cNvSpPr/>
              <p:nvPr/>
            </p:nvSpPr>
            <p:spPr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6"/>
              <p:cNvSpPr/>
              <p:nvPr/>
            </p:nvSpPr>
            <p:spPr>
              <a:xfrm>
                <a:off x="11939587" y="6596063"/>
                <a:ext cx="23813" cy="252413"/>
              </a:xfrm>
              <a:prstGeom prst="rect">
                <a:avLst/>
              </a:pr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" name="Google Shape;51;p26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dt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4" name="Google Shape;54;p26"/>
          <p:cNvSpPr txBox="1">
            <a:spLocks noGrp="1"/>
          </p:cNvSpPr>
          <p:nvPr>
            <p:ph type="ft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sldNum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hyperlink" Target="https://www.linkedin.com/in/vicmeli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msdetect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3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jpg"/><Relationship Id="rId24" Type="http://schemas.openxmlformats.org/officeDocument/2006/relationships/image" Target="../media/image33.png"/><Relationship Id="rId32" Type="http://schemas.openxmlformats.org/officeDocument/2006/relationships/image" Target="../media/image40.png"/><Relationship Id="rId5" Type="http://schemas.openxmlformats.org/officeDocument/2006/relationships/image" Target="../media/image14.jp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openxmlformats.org/officeDocument/2006/relationships/image" Target="../media/image3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11.png"/><Relationship Id="rId8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hyperlink" Target="https://www.linkedin.com/in/vicmeli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>
            <a:spLocks noGrp="1"/>
          </p:cNvSpPr>
          <p:nvPr>
            <p:ph type="ctrTitle"/>
          </p:nvPr>
        </p:nvSpPr>
        <p:spPr>
          <a:xfrm>
            <a:off x="1876423" y="829286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pt-BR"/>
              <a:t>CRIAÇÃO DE WEB SITE INSTITUCIONAL EM WORDPRESS</a:t>
            </a:r>
            <a:endParaRPr/>
          </a:p>
        </p:txBody>
      </p:sp>
      <p:pic>
        <p:nvPicPr>
          <p:cNvPr id="239" name="Google Shape;239;p1" descr="https://s.w.org/style/images/about/WordPress-logotype-wm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0272" y="4491471"/>
            <a:ext cx="3054604" cy="3054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" descr="Resultado de imagem para logo faceboo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5999" y="4219031"/>
            <a:ext cx="431801" cy="43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" descr="Resultado de imagem para logo linkedi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5999" y="4775200"/>
            <a:ext cx="482600" cy="4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99867" y="5006818"/>
            <a:ext cx="1654864" cy="137948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"/>
          <p:cNvSpPr txBox="1"/>
          <p:nvPr/>
        </p:nvSpPr>
        <p:spPr>
          <a:xfrm>
            <a:off x="2834664" y="4139485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rial"/>
              <a:buNone/>
            </a:pPr>
            <a:r>
              <a:rPr lang="pt-BR" sz="2800" b="0" i="0" u="none" strike="noStrike" cap="non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VÍCTOR MELIM LAURO</a:t>
            </a:r>
            <a:endParaRPr sz="2800" b="0" i="0" u="none" strike="noStrike" cap="none">
              <a:solidFill>
                <a:schemeClr val="lt2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4" name="Google Shape;244;p1"/>
          <p:cNvSpPr txBox="1"/>
          <p:nvPr/>
        </p:nvSpPr>
        <p:spPr>
          <a:xfrm>
            <a:off x="2885463" y="4722996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rial"/>
              <a:buNone/>
            </a:pPr>
            <a:r>
              <a:rPr lang="pt-BR" sz="2800" b="0" i="0" u="sng" strike="noStrike" cap="non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LINKEDIN.COM/IN/VICMELIM/</a:t>
            </a:r>
            <a:endParaRPr sz="2800" b="0" i="0" u="none" strike="noStrike" cap="none">
              <a:solidFill>
                <a:schemeClr val="lt2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rial"/>
              <a:buNone/>
            </a:pPr>
            <a:r>
              <a:rPr lang="pt-BR" sz="2800" b="0" i="0" u="none" strike="noStrike" cap="non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WA.ME/5519993523061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rial"/>
              <a:buNone/>
            </a:pPr>
            <a:r>
              <a:rPr lang="pt-BR" sz="2800" b="0" i="0" u="none" strike="noStrike" cap="non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VMSERV.COM.BR</a:t>
            </a:r>
            <a:endParaRPr/>
          </a:p>
        </p:txBody>
      </p:sp>
      <p:pic>
        <p:nvPicPr>
          <p:cNvPr id="245" name="Google Shape;245;p1" descr="Imagem relacionad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67272" y="6025886"/>
            <a:ext cx="605491" cy="59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" descr="Uma imagem contendo desenho&#10;&#10;Descrição gerada automaticament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82530" y="0"/>
            <a:ext cx="3909541" cy="236652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"/>
          <p:cNvSpPr txBox="1"/>
          <p:nvPr/>
        </p:nvSpPr>
        <p:spPr>
          <a:xfrm>
            <a:off x="7982530" y="1823031"/>
            <a:ext cx="383567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MOSTRA DE PROJETOS 2019</a:t>
            </a:r>
            <a:endParaRPr sz="1800" b="1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8" name="Google Shape;248;p1"/>
          <p:cNvSpPr txBox="1"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</a:pPr>
            <a:endParaRPr/>
          </a:p>
        </p:txBody>
      </p:sp>
      <p:sp>
        <p:nvSpPr>
          <p:cNvPr id="249" name="Google Shape;249;p1"/>
          <p:cNvSpPr txBox="1"/>
          <p:nvPr/>
        </p:nvSpPr>
        <p:spPr>
          <a:xfrm>
            <a:off x="1876424" y="3602038"/>
            <a:ext cx="939029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VÍCTOR MELIM LAURO –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VICTORMELIML@GMAIL.COM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/>
          <p:cNvSpPr txBox="1">
            <a:spLocks noGrp="1"/>
          </p:cNvSpPr>
          <p:nvPr>
            <p:ph type="body" idx="1"/>
          </p:nvPr>
        </p:nvSpPr>
        <p:spPr>
          <a:xfrm>
            <a:off x="1141412" y="609600"/>
            <a:ext cx="9905999" cy="518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Char char="•"/>
            </a:pPr>
            <a:r>
              <a:rPr lang="pt-BR" sz="3600"/>
              <a:t>Aplicação WEB: Focada em websites e blogs</a:t>
            </a:r>
            <a:endParaRPr/>
          </a:p>
          <a:p>
            <a:pPr marL="228600" lvl="0" indent="-2857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Char char="•"/>
            </a:pPr>
            <a:r>
              <a:rPr lang="pt-BR" sz="3600"/>
              <a:t>Software projetado para todos</a:t>
            </a:r>
            <a:endParaRPr/>
          </a:p>
          <a:p>
            <a:pPr marL="228600" lvl="0" indent="-2857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Char char="•"/>
            </a:pPr>
            <a:r>
              <a:rPr lang="pt-BR" sz="3600"/>
              <a:t>Configuração mínima</a:t>
            </a:r>
            <a:endParaRPr/>
          </a:p>
          <a:p>
            <a:pPr marL="228600" lvl="0" indent="-2857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Char char="•"/>
            </a:pPr>
            <a:r>
              <a:rPr lang="pt-BR" sz="3600"/>
              <a:t>Recursos poderosos para crescimento e sucesso.</a:t>
            </a:r>
            <a:endParaRPr/>
          </a:p>
          <a:p>
            <a:pPr marL="228600" lvl="0" indent="-2857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Char char="•"/>
            </a:pPr>
            <a:r>
              <a:rPr lang="pt-BR" sz="3600"/>
              <a:t>Código aberto </a:t>
            </a:r>
            <a:endParaRPr/>
          </a:p>
          <a:p>
            <a:pPr marL="228600" lvl="0" indent="-2857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Char char="•"/>
            </a:pPr>
            <a:r>
              <a:rPr lang="pt-BR" sz="3600"/>
              <a:t>Comunidade WordPress</a:t>
            </a:r>
            <a:endParaRPr sz="3600"/>
          </a:p>
          <a:p>
            <a:pPr marL="228600" lvl="0" indent="-2857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Char char="•"/>
            </a:pPr>
            <a:r>
              <a:rPr lang="pt-BR" sz="3600"/>
              <a:t>Hospedagem acessível e barata</a:t>
            </a:r>
            <a:endParaRPr/>
          </a:p>
        </p:txBody>
      </p:sp>
      <p:pic>
        <p:nvPicPr>
          <p:cNvPr id="255" name="Google Shape;255;p2" descr="https://s.w.org/style/images/about/WordPress-logotype-wm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792" y="4759570"/>
            <a:ext cx="2465400" cy="246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"/>
          <p:cNvSpPr txBox="1">
            <a:spLocks noGrp="1"/>
          </p:cNvSpPr>
          <p:nvPr>
            <p:ph type="title"/>
          </p:nvPr>
        </p:nvSpPr>
        <p:spPr>
          <a:xfrm>
            <a:off x="1141364" y="4714342"/>
            <a:ext cx="9912355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wentieth Century"/>
              <a:buNone/>
            </a:pPr>
            <a:r>
              <a:rPr lang="pt-BR"/>
              <a:t>PORCENTAGEM DE MERCADO DOS PRINCIPAIS CMS E FRAMEWORKS </a:t>
            </a:r>
            <a:endParaRPr/>
          </a:p>
        </p:txBody>
      </p:sp>
      <p:sp>
        <p:nvSpPr>
          <p:cNvPr id="261" name="Google Shape;261;p3"/>
          <p:cNvSpPr>
            <a:spLocks noGrp="1"/>
          </p:cNvSpPr>
          <p:nvPr>
            <p:ph type="pic" idx="2"/>
          </p:nvPr>
        </p:nvSpPr>
        <p:spPr>
          <a:xfrm>
            <a:off x="1270365" y="92275"/>
            <a:ext cx="9912354" cy="4622066"/>
          </a:xfrm>
          <a:prstGeom prst="round2DiagRect">
            <a:avLst>
              <a:gd name="adj1" fmla="val 4860"/>
              <a:gd name="adj2" fmla="val 0"/>
            </a:avLst>
          </a:prstGeom>
          <a:noFill/>
          <a:ln w="19050" cap="sq" cmpd="sng">
            <a:solidFill>
              <a:srgbClr val="B3FFF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</p:sp>
      <p:sp>
        <p:nvSpPr>
          <p:cNvPr id="262" name="Google Shape;262;p3"/>
          <p:cNvSpPr txBox="1">
            <a:spLocks noGrp="1"/>
          </p:cNvSpPr>
          <p:nvPr>
            <p:ph type="body" idx="1"/>
          </p:nvPr>
        </p:nvSpPr>
        <p:spPr>
          <a:xfrm>
            <a:off x="1141364" y="5533697"/>
            <a:ext cx="9910859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/>
              <a:t>Fonte: </a:t>
            </a:r>
            <a:r>
              <a:rPr lang="pt-BR" u="sng">
                <a:solidFill>
                  <a:schemeClr val="hlink"/>
                </a:solidFill>
                <a:hlinkClick r:id="rId3"/>
              </a:rPr>
              <a:t>http://cmsdetect.com/</a:t>
            </a:r>
            <a:r>
              <a:rPr lang="pt-BR"/>
              <a:t>, acesso em 25/06/2019 19:56</a:t>
            </a:r>
            <a:endParaRPr/>
          </a:p>
        </p:txBody>
      </p:sp>
      <p:pic>
        <p:nvPicPr>
          <p:cNvPr id="263" name="Google Shape;26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0365" y="103997"/>
            <a:ext cx="9912401" cy="4529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" descr="https://s.w.org/style/images/about/WordPress-logotype-wmark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91792" y="4759570"/>
            <a:ext cx="2465400" cy="246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QUAIS SITES FORAM CRIADOS EM WORDPRESS ?</a:t>
            </a:r>
            <a:endParaRPr/>
          </a:p>
        </p:txBody>
      </p:sp>
      <p:sp>
        <p:nvSpPr>
          <p:cNvPr id="270" name="Google Shape;270;p4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</a:pPr>
            <a:r>
              <a:rPr lang="pt-BR"/>
              <a:t>OS PRINCIPAIS SITES, TRAZENDO EXEMPLOS PARA APROXIMAR O CMS DA COMUNIDADE</a:t>
            </a:r>
            <a:endParaRPr/>
          </a:p>
        </p:txBody>
      </p:sp>
      <p:pic>
        <p:nvPicPr>
          <p:cNvPr id="271" name="Google Shape;271;p4" descr="https://s.w.org/style/images/about/WordPress-logotype-wm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792" y="4759570"/>
            <a:ext cx="2465400" cy="246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6134" y="2038585"/>
            <a:ext cx="1487140" cy="623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5" descr="https://boticaartesanal.com/wp-content/uploads/2018/11/logo-botica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0551" y="4870354"/>
            <a:ext cx="1318721" cy="77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5" descr="https://i2.wp.com/msc.com.br/site/wp-content/uploads/2015/05/logotipo_msc.jpg?w=10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7135" y="2783806"/>
            <a:ext cx="2409743" cy="469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5" descr="https://unifit.com.br/wp-content/uploads/2019/01/logo_unifit_branco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0851" y="3247325"/>
            <a:ext cx="2053699" cy="645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5"/>
          <p:cNvPicPr preferRelativeResize="0"/>
          <p:nvPr/>
        </p:nvPicPr>
        <p:blipFill rotWithShape="1">
          <a:blip r:embed="rId7">
            <a:alphaModFix/>
          </a:blip>
          <a:srcRect t="2207"/>
          <a:stretch/>
        </p:blipFill>
        <p:spPr>
          <a:xfrm>
            <a:off x="2435586" y="4899295"/>
            <a:ext cx="1318721" cy="81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5" descr="ColÃ©gio Notre Dame Campina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42174" y="1393127"/>
            <a:ext cx="1042330" cy="55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5" descr="Transurc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92708" y="2755253"/>
            <a:ext cx="1121661" cy="527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5" descr="PROELETRONIC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557621" y="2113272"/>
            <a:ext cx="1016530" cy="52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5" descr="Nossa Pizza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164944" y="3460692"/>
            <a:ext cx="1703962" cy="430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46412" y="4040395"/>
            <a:ext cx="1171331" cy="774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770141" y="171051"/>
            <a:ext cx="2619375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5" descr="Eu na TI - Por Jonathan Mai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770141" y="952749"/>
            <a:ext cx="2619375" cy="1248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5" descr="PapaiSalim_LogoGrande_Branco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435586" y="5827762"/>
            <a:ext cx="1245194" cy="747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5" descr="logo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913016" y="5020755"/>
            <a:ext cx="24765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5" descr="HSC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36828" y="4062207"/>
            <a:ext cx="2286000" cy="73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817294" y="2782832"/>
            <a:ext cx="1648727" cy="1109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5" descr="Lirabus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651078" y="2039836"/>
            <a:ext cx="28575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5" descr="https://psl.org.br/wp-content/uploads/2018/12/logoSitePSL-300x171.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886848" y="5941119"/>
            <a:ext cx="986292" cy="562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5" descr="Ãnibus de Campinas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251007" y="2376435"/>
            <a:ext cx="1782472" cy="986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" descr="Nenhuma descriÃ§Ã£o de foto disponÃ­vel.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451392" y="2781160"/>
            <a:ext cx="1129899" cy="112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5" descr="Partido dos Trabalhadores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4030090" y="4998064"/>
            <a:ext cx="780490" cy="780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5" descr="A imagem pode conter: texto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456366" y="5884951"/>
            <a:ext cx="854623" cy="845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5" descr="Uptex - Cursos presencial e a distancia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4808778" y="127540"/>
            <a:ext cx="2524125" cy="7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5" descr="http://microcamp.com.br/wp-content/themes/microcamp/dist/images/logo_microcamp_topo.png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5045687" y="1011152"/>
            <a:ext cx="1915069" cy="1102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5" descr="USP â Universidade de SÃ£o Paulo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5189778" y="5782008"/>
            <a:ext cx="2213362" cy="324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5" descr="PUC-Campinas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4688360" y="3623914"/>
            <a:ext cx="2781300" cy="126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5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5075094" y="5004184"/>
            <a:ext cx="2490067" cy="552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5" descr="https://s.w.org/style/images/about/WordPress-logotype-wmark.png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10091792" y="4759570"/>
            <a:ext cx="2465400" cy="24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5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7937985" y="5646319"/>
            <a:ext cx="1278674" cy="53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5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5942508" y="6178010"/>
            <a:ext cx="1095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815788" y="4036722"/>
            <a:ext cx="2743200" cy="685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GERENCIAMENTO DE VÁRIOS SITES	</a:t>
            </a:r>
            <a:endParaRPr/>
          </a:p>
        </p:txBody>
      </p:sp>
      <p:sp>
        <p:nvSpPr>
          <p:cNvPr id="312" name="Google Shape;312;p6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</a:pPr>
            <a:r>
              <a:rPr lang="pt-BR"/>
              <a:t>RECURSO MULTISITE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7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GERENCIAMENTO CENTRALIZADO</a:t>
            </a:r>
            <a:endParaRPr/>
          </a:p>
        </p:txBody>
      </p:sp>
      <p:sp>
        <p:nvSpPr>
          <p:cNvPr id="318" name="Google Shape;318;p7"/>
          <p:cNvSpPr txBox="1">
            <a:spLocks noGrp="1"/>
          </p:cNvSpPr>
          <p:nvPr>
            <p:ph type="body" idx="1"/>
          </p:nvPr>
        </p:nvSpPr>
        <p:spPr>
          <a:xfrm>
            <a:off x="1003610" y="2249487"/>
            <a:ext cx="10043801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WordPress Multisite é uma rede de sites independentes que compartilham a mesma instalação do WordPress, podem herdar plugins e temas.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Os sites na rede são virtuais, o que significa que eles não têm seu próprio diretório no servidor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Tem diretórios separados para uploads de mídia e tabelas separadas no banco de dados.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Processo de ativação, exige pouco conhecimento técnico.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8"/>
          <p:cNvSpPr txBox="1">
            <a:spLocks noGrp="1"/>
          </p:cNvSpPr>
          <p:nvPr>
            <p:ph type="title"/>
          </p:nvPr>
        </p:nvSpPr>
        <p:spPr>
          <a:xfrm>
            <a:off x="1141412" y="139016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TIPOS DE REDE</a:t>
            </a:r>
            <a:endParaRPr/>
          </a:p>
        </p:txBody>
      </p:sp>
      <p:sp>
        <p:nvSpPr>
          <p:cNvPr id="324" name="Google Shape;324;p8"/>
          <p:cNvSpPr txBox="1">
            <a:spLocks noGrp="1"/>
          </p:cNvSpPr>
          <p:nvPr>
            <p:ph type="body" idx="1"/>
          </p:nvPr>
        </p:nvSpPr>
        <p:spPr>
          <a:xfrm>
            <a:off x="1141412" y="1884555"/>
            <a:ext cx="9905999" cy="3906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pt-BR" sz="3200" b="1" i="1"/>
              <a:t>Redes baseadas em domínio (Sub-domínios)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http://site.wordpressmultisite.com.br 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pt-BR" sz="3200" b="1" i="1"/>
              <a:t>Redes Baseadas em pastas (Sub-pastas)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/>
              <a:t>http://wordpressmultisite.com.br/site.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9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TIPOS DE SSL E RELACAÇÃO COM MULTI SITE</a:t>
            </a:r>
            <a:endParaRPr/>
          </a:p>
        </p:txBody>
      </p:sp>
      <p:sp>
        <p:nvSpPr>
          <p:cNvPr id="330" name="Google Shape;330;p9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 b="1" dirty="0"/>
              <a:t>Certificado SSL de domínio único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 b="1" dirty="0"/>
              <a:t>Certificado SSL </a:t>
            </a:r>
            <a:r>
              <a:rPr lang="pt-BR" b="1" dirty="0" err="1"/>
              <a:t>multidomínios</a:t>
            </a:r>
            <a:endParaRPr b="1"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pt-BR" b="1" dirty="0"/>
              <a:t>Certificado SSL curinga (ou </a:t>
            </a:r>
            <a:r>
              <a:rPr lang="pt-BR" b="1" dirty="0" err="1"/>
              <a:t>WildCard</a:t>
            </a:r>
            <a:r>
              <a:rPr lang="pt-BR" b="1" dirty="0"/>
              <a:t>)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0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endParaRPr/>
          </a:p>
        </p:txBody>
      </p:sp>
      <p:sp>
        <p:nvSpPr>
          <p:cNvPr id="336" name="Google Shape;336;p10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PROS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1. Como Administrador, você pode facilmente administrar vários sites a partir de um único painel administrativo.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2. Cada site pode ter seu próprio administrador com capacidades para gerenciar apenas seus próprios sites.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3. Instalar vários plugins e temas em vários sites com apenas 1 download.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4. WordPress Multisite tambem torna mais fácil de gerenciar atualizações. Você só precisa atualizar o seu WordPress, plugin, ou tema de uma única instalação.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1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endParaRPr/>
          </a:p>
        </p:txBody>
      </p:sp>
      <p:sp>
        <p:nvSpPr>
          <p:cNvPr id="342" name="Google Shape;342;p11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CONTRAS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1. Todos os sites compartilham dos mesmos recursos, então quando seu servidor cair, todos os sites da rede também vão.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2. Gerenciar os recursos do servidor durante um trafego inesperado pode ser difícil para um usuário iniciante.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3. Se você for hackeado, significa que todos os sites da rede serão hackeados.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pt-BR"/>
              <a:t>4. Alguns plugins WordPress podem não funcionar bem no WordPress Multisite.</a:t>
            </a:r>
            <a:endParaRPr/>
          </a:p>
          <a:p>
            <a:pPr marL="228600" lvl="0" indent="-52387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OUTRAS FERRAMENTAS DE GERENCIAMENTO CENTRALIZADO PARA WORDPRESS	</a:t>
            </a:r>
            <a:endParaRPr/>
          </a:p>
        </p:txBody>
      </p:sp>
      <p:sp>
        <p:nvSpPr>
          <p:cNvPr id="348" name="Google Shape;348;p12"/>
          <p:cNvSpPr txBox="1">
            <a:spLocks noGrp="1"/>
          </p:cNvSpPr>
          <p:nvPr>
            <p:ph type="body" idx="1"/>
          </p:nvPr>
        </p:nvSpPr>
        <p:spPr>
          <a:xfrm>
            <a:off x="1141412" y="2249486"/>
            <a:ext cx="9905999" cy="386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  <a:buNone/>
            </a:pPr>
            <a:r>
              <a:rPr lang="pt-BR" sz="6000"/>
              <a:t>ManageWP 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None/>
            </a:pPr>
            <a:r>
              <a:rPr lang="pt-BR" sz="6000"/>
              <a:t>ou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None/>
            </a:pPr>
            <a:r>
              <a:rPr lang="pt-BR" sz="6000"/>
              <a:t>InfiniteWP</a:t>
            </a:r>
            <a:endParaRPr sz="600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None/>
            </a:pPr>
            <a:r>
              <a:rPr lang="pt-BR" sz="6000"/>
              <a:t>PAGAS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3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WEBSITES COM CONTEÚDO DINÂMICO</a:t>
            </a:r>
            <a:endParaRPr/>
          </a:p>
        </p:txBody>
      </p:sp>
      <p:sp>
        <p:nvSpPr>
          <p:cNvPr id="354" name="Google Shape;354;p13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</a:pPr>
            <a:r>
              <a:rPr lang="pt-BR"/>
              <a:t>CRIADOS POR MIM</a:t>
            </a:r>
            <a:endParaRPr/>
          </a:p>
        </p:txBody>
      </p:sp>
      <p:pic>
        <p:nvPicPr>
          <p:cNvPr id="355" name="Google Shape;355;p13" descr="https://s.w.org/style/images/about/WordPress-logotype-wm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792" y="4759570"/>
            <a:ext cx="2465400" cy="246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endParaRPr/>
          </a:p>
        </p:txBody>
      </p:sp>
      <p:pic>
        <p:nvPicPr>
          <p:cNvPr id="361" name="Google Shape;361;p14" descr="Uma imagem contendo pessoa, homem, computador, interior&#10;&#10;Descrição gerada com muito alta confiança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73054" y="223463"/>
            <a:ext cx="10057869" cy="4742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4" descr="https://s.w.org/style/images/about/WordPress-logotype-wm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91792" y="4759570"/>
            <a:ext cx="2465400" cy="24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4" descr="Uma imagem contendo captura de tela&#10;&#10;Descrição gerada com muito alta confianç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25067" y="2698376"/>
            <a:ext cx="2470948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5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SEGURANÇA DO WEB SITE</a:t>
            </a:r>
            <a:endParaRPr/>
          </a:p>
        </p:txBody>
      </p:sp>
      <p:sp>
        <p:nvSpPr>
          <p:cNvPr id="369" name="Google Shape;369;p15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6"/>
          <p:cNvSpPr txBox="1"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sp>
        <p:nvSpPr>
          <p:cNvPr id="376" name="Google Shape;376;p16"/>
          <p:cNvSpPr txBox="1">
            <a:spLocks noGrp="1"/>
          </p:cNvSpPr>
          <p:nvPr>
            <p:ph type="body" idx="2"/>
          </p:nvPr>
        </p:nvSpPr>
        <p:spPr>
          <a:xfrm>
            <a:off x="1141410" y="3073397"/>
            <a:ext cx="4878391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381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sp>
        <p:nvSpPr>
          <p:cNvPr id="377" name="Google Shape;377;p16"/>
          <p:cNvSpPr txBox="1">
            <a:spLocks noGrp="1"/>
          </p:cNvSpPr>
          <p:nvPr>
            <p:ph type="body" idx="3"/>
          </p:nvPr>
        </p:nvSpPr>
        <p:spPr>
          <a:xfrm>
            <a:off x="6400808" y="2249485"/>
            <a:ext cx="46466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sp>
        <p:nvSpPr>
          <p:cNvPr id="378" name="Google Shape;378;p16"/>
          <p:cNvSpPr txBox="1">
            <a:spLocks noGrp="1"/>
          </p:cNvSpPr>
          <p:nvPr>
            <p:ph type="body" idx="4"/>
          </p:nvPr>
        </p:nvSpPr>
        <p:spPr>
          <a:xfrm>
            <a:off x="6172200" y="3073397"/>
            <a:ext cx="4875210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381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sp>
        <p:nvSpPr>
          <p:cNvPr id="379" name="Google Shape;379;p16"/>
          <p:cNvSpPr txBox="1"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endParaRPr/>
          </a:p>
        </p:txBody>
      </p:sp>
      <p:pic>
        <p:nvPicPr>
          <p:cNvPr id="380" name="Google Shape;38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77" y="0"/>
            <a:ext cx="1219795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7"/>
          <p:cNvSpPr txBox="1"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endParaRPr/>
          </a:p>
        </p:txBody>
      </p:sp>
      <p:sp>
        <p:nvSpPr>
          <p:cNvPr id="386" name="Google Shape;386;p17"/>
          <p:cNvSpPr txBox="1"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sp>
        <p:nvSpPr>
          <p:cNvPr id="387" name="Google Shape;387;p17"/>
          <p:cNvSpPr txBox="1">
            <a:spLocks noGrp="1"/>
          </p:cNvSpPr>
          <p:nvPr>
            <p:ph type="body" idx="2"/>
          </p:nvPr>
        </p:nvSpPr>
        <p:spPr>
          <a:xfrm>
            <a:off x="1141410" y="3073397"/>
            <a:ext cx="4878391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381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sp>
        <p:nvSpPr>
          <p:cNvPr id="388" name="Google Shape;388;p17"/>
          <p:cNvSpPr txBox="1">
            <a:spLocks noGrp="1"/>
          </p:cNvSpPr>
          <p:nvPr>
            <p:ph type="body" idx="3"/>
          </p:nvPr>
        </p:nvSpPr>
        <p:spPr>
          <a:xfrm>
            <a:off x="6400808" y="2249485"/>
            <a:ext cx="46466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sp>
        <p:nvSpPr>
          <p:cNvPr id="389" name="Google Shape;389;p17"/>
          <p:cNvSpPr txBox="1">
            <a:spLocks noGrp="1"/>
          </p:cNvSpPr>
          <p:nvPr>
            <p:ph type="body" idx="4"/>
          </p:nvPr>
        </p:nvSpPr>
        <p:spPr>
          <a:xfrm>
            <a:off x="6172200" y="3073397"/>
            <a:ext cx="4875210" cy="271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381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pic>
        <p:nvPicPr>
          <p:cNvPr id="390" name="Google Shape;39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3"/>
            <a:ext cx="12192000" cy="68546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065CA84-1A7D-44BC-B74A-906BE964FF80}"/>
              </a:ext>
            </a:extLst>
          </p:cNvPr>
          <p:cNvSpPr/>
          <p:nvPr/>
        </p:nvSpPr>
        <p:spPr>
          <a:xfrm>
            <a:off x="200117" y="3490830"/>
            <a:ext cx="1730188" cy="2362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9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endParaRPr/>
          </a:p>
        </p:txBody>
      </p:sp>
      <p:sp>
        <p:nvSpPr>
          <p:cNvPr id="406" name="Google Shape;406;p19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381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endParaRPr/>
          </a:p>
        </p:txBody>
      </p:sp>
      <p:pic>
        <p:nvPicPr>
          <p:cNvPr id="407" name="Google Shape;407;p19" descr="https://s.w.org/style/images/about/WordPress-logotype-wm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792" y="4759570"/>
            <a:ext cx="2465400" cy="24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9"/>
          <p:cNvPicPr preferRelativeResize="0"/>
          <p:nvPr/>
        </p:nvPicPr>
        <p:blipFill rotWithShape="1">
          <a:blip r:embed="rId4">
            <a:alphaModFix/>
          </a:blip>
          <a:srcRect l="19763" t="35125" r="6190" b="6794"/>
          <a:stretch/>
        </p:blipFill>
        <p:spPr>
          <a:xfrm>
            <a:off x="45045" y="280126"/>
            <a:ext cx="12101910" cy="5336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3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AS PRINCIPAIS APLICAÇÕES SÃO SITES E BLOGS, MAS PODEM HAVER OUTRAS APLICAÇÕES</a:t>
            </a:r>
            <a:endParaRPr/>
          </a:p>
        </p:txBody>
      </p:sp>
      <p:sp>
        <p:nvSpPr>
          <p:cNvPr id="443" name="Google Shape;443;p23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</a:pPr>
            <a:r>
              <a:rPr lang="pt-BR"/>
              <a:t>PODE NÃO ATENDER TÃO BEM COMO UMA SOLUÇÃO FEITA PARA ISSO, MAS PODE SERVIR COMO UMA SOLUÇÃO RÁPIDA.</a:t>
            </a:r>
            <a:endParaRPr/>
          </a:p>
        </p:txBody>
      </p:sp>
      <p:pic>
        <p:nvPicPr>
          <p:cNvPr id="444" name="Google Shape;444;p23" descr="https://s.w.org/style/images/about/WordPress-logotype-wm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792" y="4759570"/>
            <a:ext cx="2465400" cy="246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4"/>
          <p:cNvSpPr txBox="1"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pt-BR"/>
              <a:t>SOWCASE – DISTRIBUIÇÃO DE CONTEÚDO EDUCACIONAL COM WORDPRESS</a:t>
            </a:r>
            <a:endParaRPr/>
          </a:p>
        </p:txBody>
      </p:sp>
      <p:sp>
        <p:nvSpPr>
          <p:cNvPr id="450" name="Google Shape;450;p24"/>
          <p:cNvSpPr txBox="1"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0"/>
          <p:cNvSpPr txBox="1">
            <a:spLocks noGrp="1"/>
          </p:cNvSpPr>
          <p:nvPr>
            <p:ph type="ctrTitle"/>
          </p:nvPr>
        </p:nvSpPr>
        <p:spPr>
          <a:xfrm>
            <a:off x="1876423" y="829286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pt-BR"/>
              <a:t>CRIAÇÃO DE WEB SITE INSTITUCIONAL EM WORDPRESS</a:t>
            </a:r>
            <a:endParaRPr/>
          </a:p>
        </p:txBody>
      </p:sp>
      <p:sp>
        <p:nvSpPr>
          <p:cNvPr id="414" name="Google Shape;414;p20"/>
          <p:cNvSpPr txBox="1">
            <a:spLocks noGrp="1"/>
          </p:cNvSpPr>
          <p:nvPr>
            <p:ph type="subTitle" idx="1"/>
          </p:nvPr>
        </p:nvSpPr>
        <p:spPr>
          <a:xfrm>
            <a:off x="1876423" y="3602038"/>
            <a:ext cx="9749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</a:pPr>
            <a:r>
              <a:rPr lang="pt-BR" sz="2800" dirty="0"/>
              <a:t>VÍCTOR MELIM LAURO – 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VICTORMELIML@GMAIL.COM</a:t>
            </a:r>
            <a:endParaRPr dirty="0"/>
          </a:p>
        </p:txBody>
      </p:sp>
      <p:pic>
        <p:nvPicPr>
          <p:cNvPr id="415" name="Google Shape;415;p20" descr="https://s.w.org/style/images/about/WordPress-logotype-wm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0272" y="4491471"/>
            <a:ext cx="3054604" cy="3054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0" descr="Resultado de imagem para logo faceboo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5999" y="4219031"/>
            <a:ext cx="431801" cy="43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0" descr="Resultado de imagem para logo linkedi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5999" y="4775200"/>
            <a:ext cx="482600" cy="4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99867" y="5006818"/>
            <a:ext cx="1654864" cy="137948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0"/>
          <p:cNvSpPr txBox="1"/>
          <p:nvPr/>
        </p:nvSpPr>
        <p:spPr>
          <a:xfrm>
            <a:off x="2834664" y="4139485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rial"/>
              <a:buNone/>
            </a:pPr>
            <a:r>
              <a:rPr lang="pt-BR" sz="2800" b="0" i="0" u="none" strike="noStrike" cap="non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VÍCTOR MELIM LAURO</a:t>
            </a:r>
            <a:endParaRPr sz="2800" b="0" i="0" u="none" strike="noStrike" cap="none">
              <a:solidFill>
                <a:schemeClr val="lt2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420" name="Google Shape;420;p20"/>
          <p:cNvSpPr txBox="1"/>
          <p:nvPr/>
        </p:nvSpPr>
        <p:spPr>
          <a:xfrm>
            <a:off x="2885463" y="4722996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rial"/>
              <a:buNone/>
            </a:pPr>
            <a:r>
              <a:rPr lang="pt-BR" sz="2800" b="0" i="0" u="sng" strike="noStrike" cap="non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LINKEDIN.COM/IN/VICMELIM/</a:t>
            </a:r>
            <a:endParaRPr sz="2800" b="0" i="0" u="none" strike="noStrike" cap="none">
              <a:solidFill>
                <a:schemeClr val="lt2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rial"/>
              <a:buNone/>
            </a:pPr>
            <a:r>
              <a:rPr lang="pt-BR" sz="2800" b="0" i="0" u="none" strike="noStrike" cap="non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WA.ME/5519993523061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rial"/>
              <a:buNone/>
            </a:pPr>
            <a:r>
              <a:rPr lang="pt-BR" sz="2800" b="0" i="0" u="none" strike="noStrike" cap="none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VMSERV.COM.BR</a:t>
            </a:r>
            <a:endParaRPr/>
          </a:p>
        </p:txBody>
      </p:sp>
      <p:pic>
        <p:nvPicPr>
          <p:cNvPr id="421" name="Google Shape;421;p20" descr="Imagem relacionad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67272" y="6025886"/>
            <a:ext cx="605491" cy="59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0" descr="Visualização da imagem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68445" y="-205272"/>
            <a:ext cx="2957794" cy="2697196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20"/>
          <p:cNvSpPr txBox="1"/>
          <p:nvPr/>
        </p:nvSpPr>
        <p:spPr>
          <a:xfrm>
            <a:off x="8668445" y="1809482"/>
            <a:ext cx="295779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MOSTRA DE PROJETOS 2019</a:t>
            </a:r>
            <a:endParaRPr sz="1600" b="1" i="0" u="none" strike="noStrike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ircuito">
  <a:themeElements>
    <a:clrScheme name="Circuito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504</Words>
  <Application>Microsoft Office PowerPoint</Application>
  <PresentationFormat>Widescreen</PresentationFormat>
  <Paragraphs>63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Calibri</vt:lpstr>
      <vt:lpstr>Twentieth Century</vt:lpstr>
      <vt:lpstr>Circuito</vt:lpstr>
      <vt:lpstr>CRIAÇÃO DE WEB SITE INSTITUCIONAL EM WORDPRESS</vt:lpstr>
      <vt:lpstr>Apresentação do PowerPoint</vt:lpstr>
      <vt:lpstr>PORCENTAGEM DE MERCADO DOS PRINCIPAIS CMS E FRAMEWORKS </vt:lpstr>
      <vt:lpstr>QUAIS SITES FORAM CRIADOS EM WORDPRESS ?</vt:lpstr>
      <vt:lpstr>Apresentação do PowerPoint</vt:lpstr>
      <vt:lpstr>GERENCIAMENTO DE VÁRIOS SITES </vt:lpstr>
      <vt:lpstr>GERENCIAMENTO CENTRALIZADO</vt:lpstr>
      <vt:lpstr>TIPOS DE REDE</vt:lpstr>
      <vt:lpstr>TIPOS DE SSL E RELACAÇÃO COM MULTI SITE</vt:lpstr>
      <vt:lpstr>Apresentação do PowerPoint</vt:lpstr>
      <vt:lpstr>Apresentação do PowerPoint</vt:lpstr>
      <vt:lpstr>OUTRAS FERRAMENTAS DE GERENCIAMENTO CENTRALIZADO PARA WORDPRESS </vt:lpstr>
      <vt:lpstr>WEBSITES COM CONTEÚDO DINÂMICO</vt:lpstr>
      <vt:lpstr>Apresentação do PowerPoint</vt:lpstr>
      <vt:lpstr>SEGURANÇA DO WEB SITE</vt:lpstr>
      <vt:lpstr>Apresentação do PowerPoint</vt:lpstr>
      <vt:lpstr>Apresentação do PowerPoint</vt:lpstr>
      <vt:lpstr>Apresentação do PowerPoint</vt:lpstr>
      <vt:lpstr>AS PRINCIPAIS APLICAÇÕES SÃO SITES E BLOGS, MAS PODEM HAVER OUTRAS APLICAÇÕES</vt:lpstr>
      <vt:lpstr>SOWCASE – DISTRIBUIÇÃO DE CONTEÚDO EDUCACIONAL COM WORDPRESS</vt:lpstr>
      <vt:lpstr>CRIAÇÃO DE WEB SITE INSTITUCIONAL EM WORDPRESS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CRIAÇÃO DE WEB SITE INSTITUCIONAL EM WORDPRESS</dc:title>
  <dc:creator>VICTOR MELIM LAURO</dc:creator>
  <cp:lastModifiedBy>Victor Melim Lauro</cp:lastModifiedBy>
  <cp:revision>3</cp:revision>
  <dcterms:created xsi:type="dcterms:W3CDTF">2019-06-25T22:38:41Z</dcterms:created>
  <dcterms:modified xsi:type="dcterms:W3CDTF">2023-04-02T22:57:49Z</dcterms:modified>
</cp:coreProperties>
</file>